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44" r:id="rId3"/>
    <p:sldId id="295" r:id="rId4"/>
    <p:sldId id="350" r:id="rId5"/>
    <p:sldId id="334" r:id="rId6"/>
    <p:sldId id="340" r:id="rId7"/>
    <p:sldId id="296" r:id="rId8"/>
    <p:sldId id="348" r:id="rId9"/>
    <p:sldId id="341" r:id="rId10"/>
    <p:sldId id="343" r:id="rId11"/>
    <p:sldId id="339" r:id="rId12"/>
    <p:sldId id="342" r:id="rId13"/>
    <p:sldId id="346" r:id="rId14"/>
    <p:sldId id="347" r:id="rId15"/>
    <p:sldId id="330" r:id="rId16"/>
    <p:sldId id="338" r:id="rId17"/>
    <p:sldId id="302" r:id="rId18"/>
    <p:sldId id="335" r:id="rId19"/>
    <p:sldId id="327" r:id="rId20"/>
    <p:sldId id="336" r:id="rId21"/>
    <p:sldId id="297" r:id="rId22"/>
    <p:sldId id="337" r:id="rId23"/>
    <p:sldId id="299" r:id="rId24"/>
    <p:sldId id="349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9" autoAdjust="0"/>
    <p:restoredTop sz="94660"/>
  </p:normalViewPr>
  <p:slideViewPr>
    <p:cSldViewPr snapToGrid="0">
      <p:cViewPr>
        <p:scale>
          <a:sx n="66" d="100"/>
          <a:sy n="66" d="100"/>
        </p:scale>
        <p:origin x="15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2664C-B283-4148-AA93-568FF4AA9EB3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16E51-A947-4E90-86B0-12B567375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5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BD17F-B6F7-D2D0-3630-012BD3FEF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8DA831-5D8D-D37F-C5AD-F9F1A98E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320724-1352-C3A9-F2AA-0F161DCC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5CD81-BA0A-427D-AA9F-492B4E5DD8F8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937268-0EAB-1169-A8B2-06180A88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B2750-F058-A380-3743-696059B9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8D4B0C-12DF-447C-B791-E379AA958CE7}" type="slidenum">
              <a:rPr lang="ru-RU" smtClean="0"/>
              <a:pPr/>
              <a:t>‹#›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51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22671-5997-B3F0-1CF5-FE693B6F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C58ABE-0AA1-5035-CC95-C31EA7DEC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6E4E59-08D4-3F97-A481-26A03B87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146A-39AB-4D19-B8A5-D6980B41EA97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612C97-AD20-9B74-1D9E-20E6D0AF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BA50A-CF5D-F52F-ADFD-E27A8EC0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72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728371-BBF1-C052-5C83-60B90C189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90CBDC-54AC-0F04-BFCF-D191D5AE2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78DCFD-149E-564A-688C-62291B73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7147-E0C0-4F94-9FF3-70A9C3D5DF4F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F0560-6883-F96E-16B1-C6C143DD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59203-947D-2A0B-2F17-691028A5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25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CEE73-FF5F-D062-8CC5-8CDD5A4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592C3B-FF04-3CDD-F8D3-D96870E61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D8B3E-0C15-3BBB-10E9-73474C9B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5630-5B27-4F33-A55D-40F989848A3A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0C292-299E-289C-C4C5-DF4A73B1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CA3FBA-4315-3B13-6AD9-EF20822B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87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8B0F8-9531-246A-350F-18F57DB9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4ED5CA-A6A8-F8A8-EAF2-C5D7EDAE2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1835A-4701-4541-B51C-AB65AF88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BF27C-2ED2-4D7C-A708-474A01D65A4C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A0C0A-E49C-3701-3F1D-A16AE4FE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F2EFE-1316-9937-893C-AEF3ACE9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94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3FD90-3A06-6EDD-09AA-67A7D6A5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63343F-1856-3FC0-2FE5-224687A8A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2304A2-A8AB-49EA-813E-B899E3E38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8E7F94-673A-5908-F2A7-B5A0A4C0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E703-B0CF-4203-8F8E-E6F98A352126}" type="datetime1">
              <a:rPr lang="ru-RU" smtClean="0"/>
              <a:t>12.12.2025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9D10C7-CCB7-074E-BBF1-62FDCE58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DC28F4-3DD1-0930-418F-9261A91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7DCA2-93E3-4A8F-E375-B2635130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0B223-5A46-1B7F-2518-B1695E29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6FDC1E-0D03-43F8-3BE8-791DAEFCE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52D2D-049E-6875-C4A0-78DF105A0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F88B04-52FC-A4C7-222E-5E445B22F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B40C4A-AD29-81C2-4B4C-A34A3EEA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0E242-B091-461D-99E8-E486D9B98959}" type="datetime1">
              <a:rPr lang="ru-RU" smtClean="0"/>
              <a:t>12.12.2025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8F5526-7555-0A36-D599-DB2C9397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DECF9A-0E2A-8864-A192-9102502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3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5DB98-A5B5-3438-3616-DF66F3DA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70717A-616B-3B17-373F-3F866473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1B3B-D183-4BC1-9096-D7A22697E90E}" type="datetime1">
              <a:rPr lang="ru-RU" smtClean="0"/>
              <a:t>12.12.2025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9C2CB1-2633-0F01-61F4-D821EB2E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34473C-F1C2-7452-CA68-4B736EC2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37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B7CACC-DF26-B62A-AD80-9CF8CDD9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62E6-356C-434C-B48F-F41EE6947919}" type="datetime1">
              <a:rPr lang="ru-RU" smtClean="0"/>
              <a:t>12.12.2025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EC42A-449A-823F-419D-3907F1F0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1BA030-F1E0-FE9F-D717-74821A54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96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A86C9-5C65-B65D-425F-DE3113E1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084B0-1F47-AAE3-0198-4E63A45CC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160BF8-1A7A-B36F-50A5-3998B09E9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8F8D2F-7724-1061-E98D-9E231407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8884-E72E-40F8-8861-7ABF389B2EAF}" type="datetime1">
              <a:rPr lang="ru-RU" smtClean="0"/>
              <a:t>12.12.2025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2CD5AB-4E05-098A-0C4E-32CF1BDD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355C40-5D02-2C51-A75F-95A78409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19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56929-FD75-C0AE-7C5C-C6456727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5B8921-5168-4761-240F-1F2D4296D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9AE9BF-D85D-484B-3084-2BB43B9DF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C30992-2BD0-C25C-D77B-DDDD95DF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D9B19-79BC-44AE-ABCF-FFE3772CD8D9}" type="datetime1">
              <a:rPr lang="ru-RU" smtClean="0"/>
              <a:t>12.12.2025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71DED5-75B2-472E-7970-EEBC35C4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CE7235-A1FA-507C-BDA3-FF60840C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3F10A-1CBC-F46A-8ACA-52DEEE23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AAE10-3298-EBED-1AAB-4FC59567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D3DF7-F658-A4E6-AC36-CFE634372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1610-CA06-42EC-A8E3-B19ED2908ACB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D00B84-0413-2BF8-AAE6-2D3092BE5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3A335-BD73-C78E-0328-9E641CD6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8D4B0C-12DF-447C-B791-E379AA958CE7}" type="slidenum">
              <a:rPr lang="ru-RU" smtClean="0"/>
              <a:pPr/>
              <a:t>‹#›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6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axinc-ai/raft-a-machine-learning-model-for-estimating-optical-flow-6ab6d077e17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omnimotion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pTs4vUgmjU&amp;list=PL6-zIRJod4uSFAo-rpsOu4X9HjTJ8iCf8&amp;index=38" TargetMode="External"/><Relationship Id="rId2" Type="http://schemas.openxmlformats.org/officeDocument/2006/relationships/hyperlink" Target="https://www.youtube.com/watch?v=GNJOLqhnAM8&amp;list=PL6-zIRJod4uSFAo-rpsOu4X9HjTJ8iCf8&amp;index=3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cs.ultralytics.com/modes/trac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github.com/ultralytics/ultralytics/tree/main/ultralytics/cfg/tracker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miguel-mendez-ai.com/2024/08/25/mot-tracking-metric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s://youtu.be/lnXFcmLB7sM?si=Dpv3eX2psufg3paB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openpiv.readthedocs.io/en/latest/index.html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0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AE178-3CA4-4E38-452D-6CA5374C3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Оптический поток,</a:t>
            </a:r>
            <a:b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трекинг</a:t>
            </a:r>
          </a:p>
        </p:txBody>
      </p:sp>
    </p:spTree>
    <p:extLst>
      <p:ext uri="{BB962C8B-B14F-4D97-AF65-F5344CB8AC3E}">
        <p14:creationId xmlns:p14="http://schemas.microsoft.com/office/powerpoint/2010/main" val="5810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RAFT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DE042A-0C53-FC28-C5A5-83D0AC509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108906"/>
            <a:ext cx="8873667" cy="2919588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64960AF2-98D7-5FED-69F3-9F8D12709B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AD938C-CDD1-0416-6CDC-BABDD5D81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00" y="1238572"/>
            <a:ext cx="2946164" cy="4975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5C92F-44D5-8735-1A99-1772C8605232}"/>
              </a:ext>
            </a:extLst>
          </p:cNvPr>
          <p:cNvSpPr txBox="1"/>
          <p:nvPr/>
        </p:nvSpPr>
        <p:spPr>
          <a:xfrm>
            <a:off x="7429382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Пример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818A85-E838-113A-D8C2-CA32E670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7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OmniMotion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35E602-7908-2860-D672-B41DD71F9CEE}"/>
              </a:ext>
            </a:extLst>
          </p:cNvPr>
          <p:cNvSpPr txBox="1"/>
          <p:nvPr/>
        </p:nvSpPr>
        <p:spPr>
          <a:xfrm>
            <a:off x="2919664" y="53949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https://omnimotion.github.io/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7E9F20E-3E9E-B23B-892D-A5495004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95" y="2083427"/>
            <a:ext cx="5253789" cy="291877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B67273B-F12B-E8DA-66C2-B26E6571C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320" y="2083427"/>
            <a:ext cx="5253789" cy="291877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4E56454-633E-1810-C048-3BF5C947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710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OmniMotion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81BB86-9A04-AA63-9B6D-21F1276E0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73532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4DB9F04-07BA-CCDA-31F1-23D49F98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89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Visual Object Tracking (VOT)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2D26E-1810-90F1-7EB9-6355AF272C1E}"/>
              </a:ext>
            </a:extLst>
          </p:cNvPr>
          <p:cNvSpPr txBox="1"/>
          <p:nvPr/>
        </p:nvSpPr>
        <p:spPr>
          <a:xfrm>
            <a:off x="849086" y="1690688"/>
            <a:ext cx="98189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Template matching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Color-based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Multi-domain network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MDNet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tracker)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Generic Object Tracking Using Regression Networks (GOTURN)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9AC76-EEA4-3D49-5854-796B3178ED42}"/>
              </a:ext>
            </a:extLst>
          </p:cNvPr>
          <p:cNvSpPr txBox="1"/>
          <p:nvPr/>
        </p:nvSpPr>
        <p:spPr>
          <a:xfrm>
            <a:off x="944880" y="3979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Введение 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VOT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6126C-27F5-2B63-E9B5-D09FFC9B4A69}"/>
              </a:ext>
            </a:extLst>
          </p:cNvPr>
          <p:cNvSpPr txBox="1"/>
          <p:nvPr/>
        </p:nvSpPr>
        <p:spPr>
          <a:xfrm>
            <a:off x="944880" y="43489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Примеры методов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VOT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AF10EC-F3CD-B220-B7A9-BA73095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37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Multiple Object Tracking (MOT)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6AE245-F3E8-9E2F-9831-65AEA374A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1" y="2199440"/>
            <a:ext cx="5600000" cy="315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F05DD3-4C81-68EE-13A9-DFA220176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42" y="2199440"/>
            <a:ext cx="5813437" cy="3148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F39DE7-F222-03AF-3827-D8796DE75766}"/>
              </a:ext>
            </a:extLst>
          </p:cNvPr>
          <p:cNvSpPr txBox="1"/>
          <p:nvPr/>
        </p:nvSpPr>
        <p:spPr>
          <a:xfrm>
            <a:off x="2373721" y="5673526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85001-1B1B-37F7-0597-FE5DC2FC4256}"/>
              </a:ext>
            </a:extLst>
          </p:cNvPr>
          <p:cNvSpPr txBox="1"/>
          <p:nvPr/>
        </p:nvSpPr>
        <p:spPr>
          <a:xfrm>
            <a:off x="8023730" y="5673526"/>
            <a:ext cx="2004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7FECCE-19BC-FB16-1521-0AB6B47E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552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Multiple Object Tracking (MOT)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EBF8FC-FEAD-84EB-EAFF-1F600ED4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708" y="2266920"/>
            <a:ext cx="5745600" cy="28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65945E-99AA-E6DC-2430-218C7E02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78" y="2266315"/>
            <a:ext cx="5748022" cy="287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8F0ABE-8F1E-0FA1-BCEB-BEFBD109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34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Multiple Object Tracking (MOT)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4A980-1AA0-A1AA-7E39-B6DFD20F35BA}"/>
              </a:ext>
            </a:extLst>
          </p:cNvPr>
          <p:cNvSpPr txBox="1"/>
          <p:nvPr/>
        </p:nvSpPr>
        <p:spPr>
          <a:xfrm>
            <a:off x="838200" y="1819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https://docs.ultralytics.com/modes/track/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4E158E-98A6-C07C-15F2-BAABE42A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1282"/>
            <a:ext cx="6572115" cy="2194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9B4317-53C4-444B-C7EA-11777D8B0E49}"/>
              </a:ext>
            </a:extLst>
          </p:cNvPr>
          <p:cNvSpPr txBox="1"/>
          <p:nvPr/>
        </p:nvSpPr>
        <p:spPr>
          <a:xfrm>
            <a:off x="838200" y="5829826"/>
            <a:ext cx="9252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https://github.com/ultralytics/ultralytics/tree/main/ultralytics/cfg/trackers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2A363-9518-1B6B-FE78-91FB5CE0D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478" y="2750820"/>
            <a:ext cx="1714500" cy="381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95205C-2CDB-064C-618C-ABA722767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62" y="2318193"/>
            <a:ext cx="7636282" cy="124625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4CEB0F-6E09-3A1C-43A9-8D0E4C18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4850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1. SORT (2016)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CA2C446-325B-BC2D-612E-2E83C1BCF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272797"/>
            <a:ext cx="112395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0EBFF7-5EE5-BFF6-C276-B143763D79D7}"/>
              </a:ext>
            </a:extLst>
          </p:cNvPr>
          <p:cNvSpPr txBox="1"/>
          <p:nvPr/>
        </p:nvSpPr>
        <p:spPr>
          <a:xfrm>
            <a:off x="1805721" y="6425187"/>
            <a:ext cx="8580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https://www.linkedin.com/pulse/object-tracking-sort-deepsort-daniel-pleus/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7BD26B2-E16D-2152-C5D9-5CACA560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696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1. SORT (2016)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3BAB14D-D91F-96C0-EEA4-F0DC96384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942579"/>
            <a:ext cx="8953500" cy="29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F39F81-ED7A-6202-C258-1D0ED51C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020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DeepSORT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(2017)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Es wurde kein Alt-Text für dieses Bild angegeben.">
            <a:extLst>
              <a:ext uri="{FF2B5EF4-FFF2-40B4-BE49-F238E27FC236}">
                <a16:creationId xmlns:a16="http://schemas.microsoft.com/office/drawing/2014/main" id="{A36AD23F-6C1B-DCC3-BE20-215D3E5D2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45" y="1247677"/>
            <a:ext cx="87249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2E28B-AD20-DA3F-2CB3-C6C37B419564}"/>
              </a:ext>
            </a:extLst>
          </p:cNvPr>
          <p:cNvSpPr txBox="1"/>
          <p:nvPr/>
        </p:nvSpPr>
        <p:spPr>
          <a:xfrm>
            <a:off x="1805721" y="6465827"/>
            <a:ext cx="8580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https://www.linkedin.com/pulse/object-tracking-sort-deepsort-daniel-pleus/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DBB282-C50D-1CD2-E2FF-909C3A03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Оптический поток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ED0B2FE-A480-AF5C-BDC8-058F66C0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69172"/>
            <a:ext cx="9753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F4CED0-4DC2-6A83-BD88-2B09C678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26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DeepSORT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(2017)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F69D9-F9B3-2C8E-B474-AF8562B06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85" y="2015491"/>
            <a:ext cx="7173030" cy="28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8AAB82-4C94-5062-F033-672ABA85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23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ByteTrack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(2021)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005223-60FA-149A-3764-9D6A7EB7C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6538"/>
            <a:ext cx="12192000" cy="486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318DE0-5A9E-07EA-9D8D-67B89E48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19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ByteTrack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(2021)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C8D5E9-33AE-4C37-0A6D-95E0B0A8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9" y="1355945"/>
            <a:ext cx="5693333" cy="54539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0FDAA3-7B6F-8BFB-1AA3-2E27D8B64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956" y="0"/>
            <a:ext cx="3970421" cy="68580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A3944B-9187-EBD1-D0B6-2D4353AF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928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0D0419-DD97-12AF-6994-7E8B078B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BoT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-SORT,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BoT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-SORT-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ReID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(2022)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4EBED-B6C7-06D9-4E2E-B1EFA69ED5BD}"/>
              </a:ext>
            </a:extLst>
          </p:cNvPr>
          <p:cNvSpPr txBox="1"/>
          <p:nvPr/>
        </p:nvSpPr>
        <p:spPr>
          <a:xfrm>
            <a:off x="-1026695" y="1321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bag-of-tricks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81B5CA-2628-218A-0B73-E6658125C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248" y="1930706"/>
            <a:ext cx="7513504" cy="299658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F34D04-C5CC-2024-B50A-616A80D4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34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0D0419-DD97-12AF-6994-7E8B078B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Object Tracking Metrics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2859B-C643-DA54-E371-46DBE039C490}"/>
              </a:ext>
            </a:extLst>
          </p:cNvPr>
          <p:cNvSpPr txBox="1"/>
          <p:nvPr/>
        </p:nvSpPr>
        <p:spPr>
          <a:xfrm>
            <a:off x="838200" y="1690688"/>
            <a:ext cx="98189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DetA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HOTA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IDF1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AssA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24D17-51EB-5585-4878-B7BA92BC4FA9}"/>
              </a:ext>
            </a:extLst>
          </p:cNvPr>
          <p:cNvSpPr txBox="1"/>
          <p:nvPr/>
        </p:nvSpPr>
        <p:spPr>
          <a:xfrm>
            <a:off x="4568233" y="1990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Хорошая статья о метриках трекинга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A8C466-7F14-7180-0117-0D0F75FAA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445" y="2660184"/>
            <a:ext cx="7733577" cy="361505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4138668-2444-D3DB-806E-55B68EB3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7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Оптический поток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F9A50BC3-5F5F-B42E-F102-556CF94B4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3" y="1371095"/>
            <a:ext cx="416242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255A4D5-496C-3CCC-E26B-E83FF836C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852" y="1259970"/>
            <a:ext cx="60960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A3FF20-AD68-9060-3D84-5DD10D276E5D}"/>
                  </a:ext>
                </a:extLst>
              </p:cNvPr>
              <p:cNvSpPr txBox="1"/>
              <p:nvPr/>
            </p:nvSpPr>
            <p:spPr>
              <a:xfrm>
                <a:off x="196505" y="3555754"/>
                <a:ext cx="3719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A3FF20-AD68-9060-3D84-5DD10D276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05" y="3555754"/>
                <a:ext cx="3719864" cy="276999"/>
              </a:xfrm>
              <a:prstGeom prst="rect">
                <a:avLst/>
              </a:prstGeom>
              <a:blipFill>
                <a:blip r:embed="rId4"/>
                <a:stretch>
                  <a:fillRect t="-2174" r="-328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1D84A5-B759-BA07-A233-4E0470F714CD}"/>
                  </a:ext>
                </a:extLst>
              </p:cNvPr>
              <p:cNvSpPr txBox="1"/>
              <p:nvPr/>
            </p:nvSpPr>
            <p:spPr>
              <a:xfrm>
                <a:off x="4088551" y="3428988"/>
                <a:ext cx="8271934" cy="530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higher-order terms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1D84A5-B759-BA07-A233-4E0470F71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551" y="3428988"/>
                <a:ext cx="8271934" cy="530530"/>
              </a:xfrm>
              <a:prstGeom prst="rect">
                <a:avLst/>
              </a:prstGeom>
              <a:blipFill>
                <a:blip r:embed="rId5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B70A9-A758-C578-0E67-D65AAABB413D}"/>
                  </a:ext>
                </a:extLst>
              </p:cNvPr>
              <p:cNvSpPr txBox="1"/>
              <p:nvPr/>
            </p:nvSpPr>
            <p:spPr>
              <a:xfrm>
                <a:off x="-991563" y="3823361"/>
                <a:ext cx="609600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B70A9-A758-C578-0E67-D65AAABB4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1563" y="3823361"/>
                <a:ext cx="6096000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DFD13C-5ECC-32BA-9610-1C3B202C0C44}"/>
                  </a:ext>
                </a:extLst>
              </p:cNvPr>
              <p:cNvSpPr txBox="1"/>
              <p:nvPr/>
            </p:nvSpPr>
            <p:spPr>
              <a:xfrm>
                <a:off x="-991563" y="4452177"/>
                <a:ext cx="6096000" cy="68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DFD13C-5ECC-32BA-9610-1C3B202C0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1563" y="4452177"/>
                <a:ext cx="6096000" cy="683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5E98DE-9693-B60D-1521-7AE289FE4F0C}"/>
                  </a:ext>
                </a:extLst>
              </p:cNvPr>
              <p:cNvSpPr txBox="1"/>
              <p:nvPr/>
            </p:nvSpPr>
            <p:spPr>
              <a:xfrm>
                <a:off x="-991563" y="5055347"/>
                <a:ext cx="6096000" cy="68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5E98DE-9693-B60D-1521-7AE289FE4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1563" y="5055347"/>
                <a:ext cx="6096000" cy="6839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BD6078-4D3A-A998-4A9A-D25B6B1D7C28}"/>
                  </a:ext>
                </a:extLst>
              </p:cNvPr>
              <p:cNvSpPr txBox="1"/>
              <p:nvPr/>
            </p:nvSpPr>
            <p:spPr>
              <a:xfrm>
                <a:off x="-991563" y="5701732"/>
                <a:ext cx="6096000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BD6078-4D3A-A998-4A9A-D25B6B1D7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1563" y="5701732"/>
                <a:ext cx="6096000" cy="391261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C2A01-F5CC-D907-FB9E-5047FDB39BDD}"/>
                  </a:ext>
                </a:extLst>
              </p:cNvPr>
              <p:cNvSpPr txBox="1"/>
              <p:nvPr/>
            </p:nvSpPr>
            <p:spPr>
              <a:xfrm>
                <a:off x="-991563" y="6092993"/>
                <a:ext cx="6096000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C2A01-F5CC-D907-FB9E-5047FDB39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1563" y="6092993"/>
                <a:ext cx="6096000" cy="402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681EF4C-1DE2-2E2C-D3A9-C06C08DD2C41}"/>
              </a:ext>
            </a:extLst>
          </p:cNvPr>
          <p:cNvSpPr txBox="1"/>
          <p:nvPr/>
        </p:nvSpPr>
        <p:spPr>
          <a:xfrm>
            <a:off x="5543548" y="4677407"/>
            <a:ext cx="692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Подробное объяснение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D77C-BA20-72DB-C80C-AA314E9F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42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8F6FF-EA05-2767-8C0A-20CE288A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60FB-409D-7DAE-C73B-E8B6DB90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Оптический поток,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Lucas–Kanade method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1B4A73-246F-2D10-2368-51CC55463F81}"/>
                  </a:ext>
                </a:extLst>
              </p:cNvPr>
              <p:cNvSpPr txBox="1"/>
              <p:nvPr/>
            </p:nvSpPr>
            <p:spPr>
              <a:xfrm>
                <a:off x="899443" y="1402081"/>
                <a:ext cx="3882249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1B4A73-246F-2D10-2368-51CC5546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43" y="1402081"/>
                <a:ext cx="3882249" cy="391261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6013D-7BCD-4B01-1D6C-7698A89F31C8}"/>
                  </a:ext>
                </a:extLst>
              </p:cNvPr>
              <p:cNvSpPr txBox="1"/>
              <p:nvPr/>
            </p:nvSpPr>
            <p:spPr>
              <a:xfrm>
                <a:off x="441960" y="1930213"/>
                <a:ext cx="4797214" cy="126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6013D-7BCD-4B01-1D6C-7698A89F3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1930213"/>
                <a:ext cx="4797214" cy="1266116"/>
              </a:xfrm>
              <a:prstGeom prst="rect">
                <a:avLst/>
              </a:prstGeom>
              <a:blipFill>
                <a:blip r:embed="rId3"/>
                <a:stretch>
                  <a:fillRect b="-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C20D6A-42B9-D07B-D572-4C97E0977767}"/>
                  </a:ext>
                </a:extLst>
              </p:cNvPr>
              <p:cNvSpPr txBox="1"/>
              <p:nvPr/>
            </p:nvSpPr>
            <p:spPr>
              <a:xfrm>
                <a:off x="5679724" y="2799657"/>
                <a:ext cx="62526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пиксели внутри окна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C20D6A-42B9-D07B-D572-4C97E097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724" y="2799657"/>
                <a:ext cx="625263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4E2A82-D334-F3C4-6501-ABE78CCC8274}"/>
                  </a:ext>
                </a:extLst>
              </p:cNvPr>
              <p:cNvSpPr txBox="1"/>
              <p:nvPr/>
            </p:nvSpPr>
            <p:spPr>
              <a:xfrm>
                <a:off x="7257147" y="4958391"/>
                <a:ext cx="3915239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4E2A82-D334-F3C4-6501-ABE78CCC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47" y="4958391"/>
                <a:ext cx="3915239" cy="703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174475-0832-6A26-9A04-83E5D56C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4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A14F38-B4D6-A6E5-8101-2073F5784EE8}"/>
                  </a:ext>
                </a:extLst>
              </p:cNvPr>
              <p:cNvSpPr txBox="1"/>
              <p:nvPr/>
            </p:nvSpPr>
            <p:spPr>
              <a:xfrm>
                <a:off x="310534" y="3899812"/>
                <a:ext cx="2883353" cy="11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A14F38-B4D6-A6E5-8101-2073F578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34" y="3899812"/>
                <a:ext cx="2883353" cy="11832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24BC47-FBCC-B83E-8A29-0C026CF5D3C7}"/>
                  </a:ext>
                </a:extLst>
              </p:cNvPr>
              <p:cNvSpPr txBox="1"/>
              <p:nvPr/>
            </p:nvSpPr>
            <p:spPr>
              <a:xfrm>
                <a:off x="3355886" y="3945145"/>
                <a:ext cx="1783886" cy="1092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24BC47-FBCC-B83E-8A29-0C026CF5D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886" y="3945145"/>
                <a:ext cx="1783886" cy="10925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315DAB-3C58-A7B5-FDD9-25CCBCADC699}"/>
                  </a:ext>
                </a:extLst>
              </p:cNvPr>
              <p:cNvSpPr txBox="1"/>
              <p:nvPr/>
            </p:nvSpPr>
            <p:spPr>
              <a:xfrm>
                <a:off x="2351331" y="3404595"/>
                <a:ext cx="978473" cy="416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315DAB-3C58-A7B5-FDD9-25CCBCADC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331" y="3404595"/>
                <a:ext cx="978473" cy="416011"/>
              </a:xfrm>
              <a:prstGeom prst="rect">
                <a:avLst/>
              </a:prstGeom>
              <a:blipFill>
                <a:blip r:embed="rId8"/>
                <a:stretch>
                  <a:fillRect l="-5625" t="-1449" r="-5000" b="-115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84689E-622C-FD14-5779-514DEABDCBF1}"/>
                  </a:ext>
                </a:extLst>
              </p:cNvPr>
              <p:cNvSpPr txBox="1"/>
              <p:nvPr/>
            </p:nvSpPr>
            <p:spPr>
              <a:xfrm>
                <a:off x="310534" y="5756076"/>
                <a:ext cx="1885644" cy="416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84689E-622C-FD14-5779-514DEABDC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34" y="5756076"/>
                <a:ext cx="1885644" cy="416011"/>
              </a:xfrm>
              <a:prstGeom prst="rect">
                <a:avLst/>
              </a:prstGeom>
              <a:blipFill>
                <a:blip r:embed="rId9"/>
                <a:stretch>
                  <a:fillRect t="-1471" r="-2589" b="-13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AE4A87-C2F5-3D2A-0FDF-1E0F6C6B9490}"/>
                  </a:ext>
                </a:extLst>
              </p:cNvPr>
              <p:cNvSpPr txBox="1"/>
              <p:nvPr/>
            </p:nvSpPr>
            <p:spPr>
              <a:xfrm>
                <a:off x="3015661" y="5273411"/>
                <a:ext cx="2664063" cy="1381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AE4A87-C2F5-3D2A-0FDF-1E0F6C6B9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661" y="5273411"/>
                <a:ext cx="2664063" cy="13813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2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Оптический поток,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Horn–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Schunck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06B17D-F874-0C3B-41A7-5396461507A3}"/>
                  </a:ext>
                </a:extLst>
              </p:cNvPr>
              <p:cNvSpPr txBox="1"/>
              <p:nvPr/>
            </p:nvSpPr>
            <p:spPr>
              <a:xfrm>
                <a:off x="-94827" y="2035349"/>
                <a:ext cx="6096000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06B17D-F874-0C3B-41A7-539646150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827" y="2035349"/>
                <a:ext cx="6096000" cy="391261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A16E6F-1B7D-0F6C-1253-0CD870BD2D62}"/>
                  </a:ext>
                </a:extLst>
              </p:cNvPr>
              <p:cNvSpPr txBox="1"/>
              <p:nvPr/>
            </p:nvSpPr>
            <p:spPr>
              <a:xfrm>
                <a:off x="2034984" y="4235390"/>
                <a:ext cx="812203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A16E6F-1B7D-0F6C-1253-0CD870BD2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984" y="4235390"/>
                <a:ext cx="8122032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974E986-778E-8226-B7E7-109D7B989407}"/>
              </a:ext>
            </a:extLst>
          </p:cNvPr>
          <p:cNvSpPr txBox="1"/>
          <p:nvPr/>
        </p:nvSpPr>
        <p:spPr>
          <a:xfrm>
            <a:off x="6553200" y="2558533"/>
            <a:ext cx="6142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добавление условия гладкости</a:t>
            </a:r>
          </a:p>
          <a:p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(сумма квадратов производных)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6C6B838-8625-3627-F714-5A62B56DFFBF}"/>
              </a:ext>
            </a:extLst>
          </p:cNvPr>
          <p:cNvCxnSpPr/>
          <p:nvPr/>
        </p:nvCxnSpPr>
        <p:spPr>
          <a:xfrm flipH="1">
            <a:off x="7213600" y="3361267"/>
            <a:ext cx="296333" cy="770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942253-840F-4637-6237-FBC7178821BD}"/>
              </a:ext>
            </a:extLst>
          </p:cNvPr>
          <p:cNvSpPr txBox="1"/>
          <p:nvPr/>
        </p:nvSpPr>
        <p:spPr>
          <a:xfrm>
            <a:off x="2034984" y="5934091"/>
            <a:ext cx="6395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Farneback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аппроксимаци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локальной окрестности изображения второй степенью полинома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6126C6-3879-FCE8-C5E8-62A07AC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37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Particle image velocimetry (PIV)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videoplayback">
            <a:hlinkClick r:id="" action="ppaction://media"/>
            <a:extLst>
              <a:ext uri="{FF2B5EF4-FFF2-40B4-BE49-F238E27FC236}">
                <a16:creationId xmlns:a16="http://schemas.microsoft.com/office/drawing/2014/main" id="{2E9998FB-1E72-50E4-1B07-14B8136FE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8228" y="2368296"/>
            <a:ext cx="2798178" cy="39349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133116-358E-86E0-90C5-3D116020F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92" y="1785796"/>
            <a:ext cx="4984115" cy="498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70730-5F11-6E08-12AD-9C6A8209D622}"/>
                  </a:ext>
                </a:extLst>
              </p:cNvPr>
              <p:cNvSpPr txBox="1"/>
              <p:nvPr/>
            </p:nvSpPr>
            <p:spPr>
              <a:xfrm>
                <a:off x="4561840" y="1352603"/>
                <a:ext cx="5347874" cy="908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70730-5F11-6E08-12AD-9C6A8209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840" y="1352603"/>
                <a:ext cx="5347874" cy="908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B47F585-E3A4-C5A5-9B06-B38C88C6A093}"/>
              </a:ext>
            </a:extLst>
          </p:cNvPr>
          <p:cNvSpPr txBox="1"/>
          <p:nvPr/>
        </p:nvSpPr>
        <p:spPr>
          <a:xfrm>
            <a:off x="2463117" y="1485654"/>
            <a:ext cx="2235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Кросс-корреляция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02E0D-1D02-2266-300E-641E6ADCC26B}"/>
              </a:ext>
            </a:extLst>
          </p:cNvPr>
          <p:cNvSpPr txBox="1"/>
          <p:nvPr/>
        </p:nvSpPr>
        <p:spPr>
          <a:xfrm>
            <a:off x="2910517" y="64105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OpenPIV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B0FAC-BB5A-1973-1BE6-B382DAFE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43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FlowNet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CEF547-CBFC-741F-8348-13ED6C4F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71" y="1603603"/>
            <a:ext cx="6261327" cy="402809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73C27E-E1FC-0CE0-BB5B-12DA54CB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329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FlowNet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017F4A-6237-C50F-4760-A3799B64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20" y="1690689"/>
            <a:ext cx="9003892" cy="50613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2776FA-C24D-60FD-DE69-88115420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0" y="1"/>
            <a:ext cx="4397829" cy="2260637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4BAF9F09-A1EE-BE7E-CF4C-CCF6878754BE}"/>
              </a:ext>
            </a:extLst>
          </p:cNvPr>
          <p:cNvCxnSpPr>
            <a:cxnSpLocks/>
          </p:cNvCxnSpPr>
          <p:nvPr/>
        </p:nvCxnSpPr>
        <p:spPr>
          <a:xfrm flipV="1">
            <a:off x="6498771" y="1524000"/>
            <a:ext cx="864874" cy="108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E1F1C4-6A62-2CEF-72F5-050C973E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27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FlowNet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941EF75-F78D-5796-AECB-7E2BC76B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1429481"/>
            <a:ext cx="8810625" cy="497449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826F53-8012-FF32-7771-F45D0231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7706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6066</TotalTime>
  <Words>434</Words>
  <Application>Microsoft Office PowerPoint</Application>
  <PresentationFormat>Широкоэкранный</PresentationFormat>
  <Paragraphs>96</Paragraphs>
  <Slides>24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Cambria Math</vt:lpstr>
      <vt:lpstr>Тема Office</vt:lpstr>
      <vt:lpstr>Оптический поток, трекинг</vt:lpstr>
      <vt:lpstr>Оптический поток</vt:lpstr>
      <vt:lpstr>Оптический поток</vt:lpstr>
      <vt:lpstr>Оптический поток, Lucas–Kanade method</vt:lpstr>
      <vt:lpstr>Оптический поток, Horn–Schunck method</vt:lpstr>
      <vt:lpstr>Particle image velocimetry (PIV)</vt:lpstr>
      <vt:lpstr>FlowNet</vt:lpstr>
      <vt:lpstr>FlowNet</vt:lpstr>
      <vt:lpstr>FlowNet</vt:lpstr>
      <vt:lpstr>RAFT</vt:lpstr>
      <vt:lpstr>OmniMotion</vt:lpstr>
      <vt:lpstr>OmniMotion</vt:lpstr>
      <vt:lpstr>Visual Object Tracking (VOT)</vt:lpstr>
      <vt:lpstr>Multiple Object Tracking (MOT)</vt:lpstr>
      <vt:lpstr>Multiple Object Tracking (MOT)</vt:lpstr>
      <vt:lpstr>Multiple Object Tracking (MOT)</vt:lpstr>
      <vt:lpstr>1. SORT (2016)</vt:lpstr>
      <vt:lpstr>1. SORT (2016)</vt:lpstr>
      <vt:lpstr>2. DeepSORT (2017)</vt:lpstr>
      <vt:lpstr>2. DeepSORT (2017)</vt:lpstr>
      <vt:lpstr>3. ByteTrack (2021)</vt:lpstr>
      <vt:lpstr>3. ByteTrack (2021)</vt:lpstr>
      <vt:lpstr>4. BoT-SORT, BoT-SORT-ReID (2022)</vt:lpstr>
      <vt:lpstr>Object Tracking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Кумов Вячеслав Сергеевич</dc:creator>
  <cp:lastModifiedBy>a165</cp:lastModifiedBy>
  <cp:revision>116</cp:revision>
  <dcterms:created xsi:type="dcterms:W3CDTF">2024-11-06T14:38:58Z</dcterms:created>
  <dcterms:modified xsi:type="dcterms:W3CDTF">2025-12-12T19:08:50Z</dcterms:modified>
</cp:coreProperties>
</file>